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86" r:id="rId7"/>
    <p:sldId id="292" r:id="rId8"/>
    <p:sldId id="296" r:id="rId9"/>
    <p:sldId id="291" r:id="rId10"/>
    <p:sldId id="294" r:id="rId11"/>
    <p:sldId id="293" r:id="rId12"/>
    <p:sldId id="295" r:id="rId13"/>
    <p:sldId id="297" r:id="rId14"/>
    <p:sldId id="298" r:id="rId15"/>
    <p:sldId id="2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34C063-7572-014D-2BF7-10F2C29A403B}" v="1239" dt="2025-01-07T12:21:25.059"/>
    <p1510:client id="{6A35F6E4-0A19-B2CD-EF4D-D4C04C1DBD0D}" v="1" dt="2025-01-06T13:11:09.738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190EA-5EEC-4300-B6AE-D9734C6C648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3A6F-DEFA-45E0-9496-BEE7C2C6F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4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4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7200"/>
            <a:ext cx="9692640" cy="137160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5E425B-455F-127B-1647-045FD094F15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67493" y="2087561"/>
            <a:ext cx="2693306" cy="389054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 marL="914400" indent="0">
              <a:buNone/>
              <a:defRPr sz="2000">
                <a:latin typeface="+mn-lt"/>
              </a:defRPr>
            </a:lvl3pPr>
            <a:lvl4pPr marL="1371600" indent="0">
              <a:buNone/>
              <a:defRPr sz="2000">
                <a:latin typeface="+mn-lt"/>
              </a:defRPr>
            </a:lvl4pPr>
            <a:lvl5pPr marL="1828800" indent="0">
              <a:buNone/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0" y="2087563"/>
            <a:ext cx="6730274" cy="389054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9F46B00-4AE8-52A2-6926-FC2F5DD1F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364" y="0"/>
            <a:ext cx="12194364" cy="6858000"/>
            <a:chOff x="-2364" y="0"/>
            <a:chExt cx="12194364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rot="5400000">
              <a:off x="8580896" y="0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>
              <a:off x="-2364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2587417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9489" y="457199"/>
            <a:ext cx="5943599" cy="192024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BDFA0C-B372-969D-6C8A-F664A4BF8D41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823108" y="640080"/>
            <a:ext cx="4297680" cy="429768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347663" indent="0" algn="ctr"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marL="6858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3pPr>
            <a:lvl4pPr marL="9144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4pPr>
            <a:lvl5pPr marL="11430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8D2CC-EE75-85FA-1577-88C0BEC7B10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49490" y="2706369"/>
            <a:ext cx="5943600" cy="3383279"/>
          </a:xfrm>
        </p:spPr>
        <p:txBody>
          <a:bodyPr>
            <a:normAutofit/>
          </a:bodyPr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46304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5656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4832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AD52EA-B01E-8D38-D87A-BF7EB5B5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192001" cy="6864796"/>
            <a:chOff x="0" y="-1"/>
            <a:chExt cx="12192001" cy="68647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C79249-FDC0-364D-A734-AE1DE1605D28}"/>
                </a:ext>
              </a:extLst>
            </p:cNvPr>
            <p:cNvSpPr/>
            <p:nvPr userDrawn="1"/>
          </p:nvSpPr>
          <p:spPr>
            <a:xfrm>
              <a:off x="8264426" y="0"/>
              <a:ext cx="392757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3685939"/>
              <a:ext cx="3927573" cy="3178856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63C76-BC00-DE47-88F5-C24D3CE3325A}"/>
                </a:ext>
              </a:extLst>
            </p:cNvPr>
            <p:cNvSpPr/>
            <p:nvPr userDrawn="1"/>
          </p:nvSpPr>
          <p:spPr>
            <a:xfrm>
              <a:off x="10228214" y="-1"/>
              <a:ext cx="1963787" cy="3178856"/>
            </a:xfrm>
            <a:custGeom>
              <a:avLst/>
              <a:gdLst>
                <a:gd name="connsiteX0" fmla="*/ 0 w 1963787"/>
                <a:gd name="connsiteY0" fmla="*/ 0 h 3178856"/>
                <a:gd name="connsiteX1" fmla="*/ 1963787 w 1963787"/>
                <a:gd name="connsiteY1" fmla="*/ 0 h 3178856"/>
                <a:gd name="connsiteX2" fmla="*/ 1963787 w 1963787"/>
                <a:gd name="connsiteY2" fmla="*/ 1967129 h 3178856"/>
                <a:gd name="connsiteX3" fmla="*/ 1963787 w 1963787"/>
                <a:gd name="connsiteY3" fmla="*/ 2349671 h 3178856"/>
                <a:gd name="connsiteX4" fmla="*/ 1963787 w 1963787"/>
                <a:gd name="connsiteY4" fmla="*/ 3178856 h 3178856"/>
                <a:gd name="connsiteX5" fmla="*/ 1963753 w 1963787"/>
                <a:gd name="connsiteY5" fmla="*/ 3178856 h 3178856"/>
                <a:gd name="connsiteX6" fmla="*/ 1763002 w 1963787"/>
                <a:gd name="connsiteY6" fmla="*/ 3168629 h 3178856"/>
                <a:gd name="connsiteX7" fmla="*/ 0 w 1963787"/>
                <a:gd name="connsiteY7" fmla="*/ 1197921 h 3178856"/>
                <a:gd name="connsiteX8" fmla="*/ 0 w 1963787"/>
                <a:gd name="connsiteY8" fmla="*/ 1039961 h 3178856"/>
                <a:gd name="connsiteX9" fmla="*/ 0 w 1963787"/>
                <a:gd name="connsiteY9" fmla="*/ 0 h 31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3787" h="3178856">
                  <a:moveTo>
                    <a:pt x="0" y="0"/>
                  </a:moveTo>
                  <a:lnTo>
                    <a:pt x="1963787" y="0"/>
                  </a:lnTo>
                  <a:lnTo>
                    <a:pt x="1963787" y="1967129"/>
                  </a:lnTo>
                  <a:lnTo>
                    <a:pt x="1963787" y="2349671"/>
                  </a:lnTo>
                  <a:lnTo>
                    <a:pt x="1963787" y="3178856"/>
                  </a:lnTo>
                  <a:lnTo>
                    <a:pt x="1963753" y="3178856"/>
                  </a:lnTo>
                  <a:lnTo>
                    <a:pt x="1763002" y="3168629"/>
                  </a:lnTo>
                  <a:cubicBezTo>
                    <a:pt x="772749" y="3067186"/>
                    <a:pt x="0" y="2223585"/>
                    <a:pt x="0" y="1197921"/>
                  </a:cubicBezTo>
                  <a:lnTo>
                    <a:pt x="0" y="103996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252549"/>
            <a:ext cx="6220278" cy="3262811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85939"/>
            <a:ext cx="6220277" cy="291951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864" y="102021"/>
            <a:ext cx="9779183" cy="174441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8865" y="2017467"/>
            <a:ext cx="9779182" cy="3366815"/>
          </a:xfr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71600"/>
            <a:ext cx="5486400" cy="4114800"/>
          </a:xfrm>
        </p:spPr>
        <p:txBody>
          <a:bodyPr anchor="ctr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124234B-E1C4-2616-9993-A23142AA6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3438" y="1168400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6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457200"/>
            <a:ext cx="5120640" cy="3200400"/>
          </a:xfrm>
        </p:spPr>
        <p:txBody>
          <a:bodyPr anchor="b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3DBBF-E63D-81E5-E7CE-32F6F2C2F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598" y="3657600"/>
            <a:ext cx="5120640" cy="18288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033732-ADA1-C540-7276-3FF5CDEF2C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4238" y="1157224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5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085"/>
            <a:ext cx="9779183" cy="160083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ED44-783E-8705-4119-D7E9F7D4F2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66087" y="2652713"/>
            <a:ext cx="9780587" cy="3436936"/>
          </a:xfrm>
        </p:spPr>
        <p:txBody>
          <a:bodyPr>
            <a:normAutofit/>
          </a:bodyPr>
          <a:lstStyle>
            <a:lvl1pPr marL="3429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09728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3716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7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BCE6F-2AA9-31FE-8148-33B480735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67EACEC-C2DD-EA42-8504-176673AD1F20}"/>
                </a:ext>
              </a:extLst>
            </p:cNvPr>
            <p:cNvSpPr/>
            <p:nvPr userDrawn="1"/>
          </p:nvSpPr>
          <p:spPr>
            <a:xfrm>
              <a:off x="0" y="0"/>
              <a:ext cx="8025490" cy="6858000"/>
            </a:xfrm>
            <a:custGeom>
              <a:avLst/>
              <a:gdLst>
                <a:gd name="connsiteX0" fmla="*/ 0 w 8025490"/>
                <a:gd name="connsiteY0" fmla="*/ 0 h 6858000"/>
                <a:gd name="connsiteX1" fmla="*/ 4596490 w 8025490"/>
                <a:gd name="connsiteY1" fmla="*/ 0 h 6858000"/>
                <a:gd name="connsiteX2" fmla="*/ 8025490 w 8025490"/>
                <a:gd name="connsiteY2" fmla="*/ 3429000 h 6858000"/>
                <a:gd name="connsiteX3" fmla="*/ 4596490 w 8025490"/>
                <a:gd name="connsiteY3" fmla="*/ 6858000 h 6858000"/>
                <a:gd name="connsiteX4" fmla="*/ 0 w 802549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5490" h="6858000">
                  <a:moveTo>
                    <a:pt x="0" y="0"/>
                  </a:moveTo>
                  <a:lnTo>
                    <a:pt x="4596490" y="0"/>
                  </a:lnTo>
                  <a:cubicBezTo>
                    <a:pt x="6490274" y="0"/>
                    <a:pt x="8025490" y="1535216"/>
                    <a:pt x="8025490" y="3429000"/>
                  </a:cubicBezTo>
                  <a:cubicBezTo>
                    <a:pt x="8025490" y="5322784"/>
                    <a:pt x="6490274" y="6858000"/>
                    <a:pt x="4596490" y="6858000"/>
                  </a:cubicBez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843C7E-5704-7A46-8974-F3BFA42E7310}"/>
                </a:ext>
              </a:extLst>
            </p:cNvPr>
            <p:cNvGrpSpPr/>
            <p:nvPr userDrawn="1"/>
          </p:nvGrpSpPr>
          <p:grpSpPr>
            <a:xfrm rot="16200000">
              <a:off x="8286528" y="2207195"/>
              <a:ext cx="3032351" cy="2443610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B179973-08D2-EF40-B516-35E75E906394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C811FF3-E48A-194D-8022-65F8C3A17449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77553"/>
            <a:ext cx="6245912" cy="3269447"/>
          </a:xfrm>
        </p:spPr>
        <p:txBody>
          <a:bodyPr bIns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492896"/>
            <a:ext cx="6245912" cy="91285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601200" cy="1653371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4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0E8D4A-B13C-C7EE-5E27-278124A1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69008"/>
            <a:ext cx="9779183" cy="1706563"/>
          </a:xfrm>
        </p:spPr>
        <p:txBody>
          <a:bodyPr anchor="b">
            <a:noAutofit/>
          </a:bodyPr>
          <a:lstStyle>
            <a:lvl1pPr>
              <a:defRPr sz="4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6B296A-EB6A-9BE9-E813-B15C46524F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530352" indent="-530352">
              <a:spcBef>
                <a:spcPts val="1000"/>
              </a:spcBef>
              <a:buFont typeface="+mj-lt"/>
              <a:buAutoNum type="arabicPeriod"/>
              <a:defRPr sz="2000">
                <a:solidFill>
                  <a:schemeClr val="bg1"/>
                </a:solidFill>
                <a:latin typeface="+mn-lt"/>
              </a:defRPr>
            </a:lvl1pPr>
            <a:lvl2pPr marL="1097280" indent="-530352">
              <a:spcBef>
                <a:spcPts val="1000"/>
              </a:spcBef>
              <a:buFont typeface="+mj-lt"/>
              <a:buAutoNum type="alphaLcPeriod"/>
              <a:defRPr sz="2000">
                <a:solidFill>
                  <a:schemeClr val="bg1"/>
                </a:solidFill>
                <a:latin typeface="+mn-lt"/>
              </a:defRPr>
            </a:lvl2pPr>
            <a:lvl3pPr marL="1645920" indent="-530352">
              <a:spcBef>
                <a:spcPts val="1000"/>
              </a:spcBef>
              <a:buFont typeface="+mj-lt"/>
              <a:buAutoNum type="arabicParenR"/>
              <a:defRPr sz="2000">
                <a:solidFill>
                  <a:schemeClr val="bg1"/>
                </a:solidFill>
                <a:latin typeface="+mn-lt"/>
              </a:defRPr>
            </a:lvl3pPr>
            <a:lvl4pPr marL="1920240" indent="-530352">
              <a:spcBef>
                <a:spcPts val="1000"/>
              </a:spcBef>
              <a:buFont typeface="+mj-lt"/>
              <a:buAutoNum type="alphaLcParenR"/>
              <a:defRPr sz="2000">
                <a:solidFill>
                  <a:schemeClr val="bg1"/>
                </a:solidFill>
                <a:latin typeface="+mn-lt"/>
              </a:defRPr>
            </a:lvl4pPr>
            <a:lvl5pPr marL="2560320" indent="-514350">
              <a:spcBef>
                <a:spcPts val="1000"/>
              </a:spcBef>
              <a:buFont typeface="+mj-lt"/>
              <a:buAutoNum type="romanLcPeriod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5B7D5-E7F8-1267-8942-3C97BE836B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208822" cy="6858002"/>
            <a:chOff x="0" y="0"/>
            <a:chExt cx="1220882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7200"/>
            <a:ext cx="10643508" cy="137160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7A1CF7-9B3B-E43E-830E-DAB65B60824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66088" y="2652713"/>
            <a:ext cx="5394959" cy="343693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D976D8D6-3BDC-1908-3425-FEE3EEF51A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7920" y="1447800"/>
            <a:ext cx="4214010" cy="421401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3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4" r:id="rId4"/>
    <p:sldLayoutId id="2147483671" r:id="rId5"/>
    <p:sldLayoutId id="2147483659" r:id="rId6"/>
    <p:sldLayoutId id="2147483668" r:id="rId7"/>
    <p:sldLayoutId id="2147483669" r:id="rId8"/>
    <p:sldLayoutId id="2147483675" r:id="rId9"/>
    <p:sldLayoutId id="2147483677" r:id="rId10"/>
    <p:sldLayoutId id="2147483676" r:id="rId11"/>
    <p:sldLayoutId id="2147483661" r:id="rId12"/>
    <p:sldLayoutId id="2147483666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232913"/>
            <a:ext cx="7096933" cy="3830130"/>
          </a:xfrm>
        </p:spPr>
        <p:txBody>
          <a:bodyPr/>
          <a:lstStyle/>
          <a:p>
            <a:r>
              <a:rPr lang="en-US"/>
              <a:t>Spring '25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BA7E2-D016-6F4E-D726-A78373B7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Warm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5704C-902E-C9E2-D59D-DE4547899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Purpose:</a:t>
            </a:r>
            <a:endParaRPr lang="en-US" sz="9600">
              <a:latin typeface="Tenorite"/>
              <a:cs typeface="Times New Roman"/>
            </a:endParaRPr>
          </a:p>
          <a:p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•</a:t>
            </a:r>
            <a:r>
              <a:rPr lang="en-US" sz="9600" b="1" dirty="0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 </a:t>
            </a:r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Prepare the body for physical activity by gradually increasing heart rate and circulation.</a:t>
            </a:r>
            <a:endParaRPr lang="en-US" sz="9600">
              <a:latin typeface="Tenorite"/>
              <a:cs typeface="Times New Roman"/>
            </a:endParaRPr>
          </a:p>
          <a:p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•</a:t>
            </a:r>
            <a:r>
              <a:rPr lang="en-US" sz="9600" b="1" dirty="0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 </a:t>
            </a:r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Loosen joints and increase blood flow to muscles, reducing the risk of injury.</a:t>
            </a:r>
            <a:endParaRPr lang="en-US" sz="9600">
              <a:latin typeface="Tenorite"/>
              <a:cs typeface="Times New Roman"/>
            </a:endParaRPr>
          </a:p>
          <a:p>
            <a:br>
              <a:rPr lang="en-US" dirty="0"/>
            </a:br>
            <a:endParaRPr lang="en-US" sz="9600">
              <a:latin typeface="Tenorite"/>
              <a:cs typeface="Times New Roman"/>
            </a:endParaRPr>
          </a:p>
          <a:p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Benefits:</a:t>
            </a:r>
            <a:endParaRPr lang="en-US" sz="9600">
              <a:latin typeface="Tenorite"/>
              <a:cs typeface="Times New Roman"/>
            </a:endParaRPr>
          </a:p>
          <a:p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•</a:t>
            </a:r>
            <a:r>
              <a:rPr lang="en-US" sz="9600" b="1" dirty="0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 </a:t>
            </a:r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Enhances muscle elasticity and range of motion.</a:t>
            </a:r>
            <a:endParaRPr lang="en-US" sz="9600">
              <a:latin typeface="Tenorite"/>
              <a:cs typeface="Times New Roman"/>
            </a:endParaRPr>
          </a:p>
          <a:p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•</a:t>
            </a:r>
            <a:r>
              <a:rPr lang="en-US" sz="9600" b="1" dirty="0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 </a:t>
            </a:r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Prepares the cardiovascular system for exercise.</a:t>
            </a:r>
            <a:endParaRPr lang="en-US" sz="9600">
              <a:latin typeface="Tenorite"/>
              <a:cs typeface="Times New Roman"/>
            </a:endParaRPr>
          </a:p>
          <a:p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•</a:t>
            </a:r>
            <a:r>
              <a:rPr lang="en-US" sz="9600" b="1" dirty="0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 </a:t>
            </a:r>
            <a:r>
              <a:rPr lang="en-US" sz="9600" b="1">
                <a:solidFill>
                  <a:srgbClr val="111111"/>
                </a:solidFill>
                <a:latin typeface="Tenorite"/>
                <a:ea typeface="+mn-lt"/>
                <a:cs typeface="+mn-lt"/>
              </a:rPr>
              <a:t>Mentally prepares individuals for the workout by focusing attention and reducing stress.</a:t>
            </a:r>
            <a:endParaRPr lang="en-US" sz="9600">
              <a:latin typeface="Tenorite"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10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0683-EEC2-0C60-4256-631139E1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179A-F933-0109-618C-2AE33F3DF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Purpose:</a:t>
            </a:r>
            <a:endParaRPr lang="en-US" sz="3600" dirty="0"/>
          </a:p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•</a:t>
            </a:r>
            <a:r>
              <a:rPr lang="en-US" sz="1400" b="1" dirty="0">
                <a:solidFill>
                  <a:srgbClr val="111111"/>
                </a:solidFill>
                <a:ea typeface="+mn-lt"/>
                <a:cs typeface="+mn-lt"/>
              </a:rPr>
              <a:t> </a:t>
            </a:r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The primary segment where the core exercises or activities are performed to achieve fitness goals, such as improving strength, endurance, flexibility, or cardiovascular health.</a:t>
            </a:r>
            <a:endParaRPr lang="en-US" sz="3600" dirty="0"/>
          </a:p>
          <a:p>
            <a:endParaRPr lang="en-US" sz="3600" dirty="0"/>
          </a:p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Benefits:</a:t>
            </a:r>
            <a:endParaRPr lang="en-US" sz="3600" dirty="0"/>
          </a:p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•</a:t>
            </a:r>
            <a:r>
              <a:rPr lang="en-US" sz="1400" b="1" dirty="0">
                <a:solidFill>
                  <a:srgbClr val="111111"/>
                </a:solidFill>
                <a:ea typeface="+mn-lt"/>
                <a:cs typeface="+mn-lt"/>
              </a:rPr>
              <a:t> </a:t>
            </a:r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Builds strength, endurance, and flexibility depending on the type of workout.</a:t>
            </a:r>
            <a:endParaRPr lang="en-US" sz="3600" dirty="0"/>
          </a:p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•</a:t>
            </a:r>
            <a:r>
              <a:rPr lang="en-US" sz="1400" b="1" dirty="0">
                <a:solidFill>
                  <a:srgbClr val="111111"/>
                </a:solidFill>
                <a:ea typeface="+mn-lt"/>
                <a:cs typeface="+mn-lt"/>
              </a:rPr>
              <a:t> </a:t>
            </a:r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Burns calories, promotes weight management, and improves overall fitness.</a:t>
            </a:r>
            <a:endParaRPr lang="en-US" sz="3600" dirty="0"/>
          </a:p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•</a:t>
            </a:r>
            <a:r>
              <a:rPr lang="en-US" sz="1400" b="1" dirty="0">
                <a:solidFill>
                  <a:srgbClr val="111111"/>
                </a:solidFill>
                <a:ea typeface="+mn-lt"/>
                <a:cs typeface="+mn-lt"/>
              </a:rPr>
              <a:t> </a:t>
            </a:r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Strengthens the cardiovascular system and builds muscle.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49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70670-0A2D-C82A-5566-46E8A064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Cool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E6330-71A6-BC7E-36B0-CBA3DEEA3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65" y="2017467"/>
            <a:ext cx="10414182" cy="42211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Purpose:</a:t>
            </a:r>
            <a:endParaRPr lang="en-US" sz="2000"/>
          </a:p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•</a:t>
            </a:r>
            <a:r>
              <a:rPr lang="en-US" sz="1400" b="1" dirty="0">
                <a:solidFill>
                  <a:srgbClr val="111111"/>
                </a:solidFill>
                <a:ea typeface="+mn-lt"/>
                <a:cs typeface="+mn-lt"/>
              </a:rPr>
              <a:t> </a:t>
            </a:r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Gradually lower the heart rate and return the body to its resting state.</a:t>
            </a:r>
            <a:endParaRPr lang="en-US" sz="2000"/>
          </a:p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•</a:t>
            </a:r>
            <a:r>
              <a:rPr lang="en-US" sz="1400" b="1" dirty="0">
                <a:solidFill>
                  <a:srgbClr val="111111"/>
                </a:solidFill>
                <a:ea typeface="+mn-lt"/>
                <a:cs typeface="+mn-lt"/>
              </a:rPr>
              <a:t> </a:t>
            </a:r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Help prevent dizziness or fainting by ensuring a steady return of blood flow.</a:t>
            </a:r>
            <a:endParaRPr lang="en-US" sz="2000"/>
          </a:p>
          <a:p>
            <a:endParaRPr lang="en-US" sz="3600" dirty="0"/>
          </a:p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Benefits:</a:t>
            </a:r>
            <a:endParaRPr lang="en-US" sz="2000"/>
          </a:p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•</a:t>
            </a:r>
            <a:r>
              <a:rPr lang="en-US" sz="1400" b="1" dirty="0">
                <a:solidFill>
                  <a:srgbClr val="111111"/>
                </a:solidFill>
                <a:ea typeface="+mn-lt"/>
                <a:cs typeface="+mn-lt"/>
              </a:rPr>
              <a:t> </a:t>
            </a:r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Reduces muscle stiffness and soreness by aiding in the removal of lactic acid.</a:t>
            </a:r>
            <a:endParaRPr lang="en-US" sz="2000"/>
          </a:p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•</a:t>
            </a:r>
            <a:r>
              <a:rPr lang="en-US" sz="1400" b="1" dirty="0">
                <a:solidFill>
                  <a:srgbClr val="111111"/>
                </a:solidFill>
                <a:ea typeface="+mn-lt"/>
                <a:cs typeface="+mn-lt"/>
              </a:rPr>
              <a:t> </a:t>
            </a:r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Helps prevent injury by allowing muscles to relax and return to their normal length.</a:t>
            </a:r>
            <a:endParaRPr lang="en-US" sz="2000"/>
          </a:p>
          <a:p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•</a:t>
            </a:r>
            <a:r>
              <a:rPr lang="en-US" sz="1400" b="1" dirty="0">
                <a:solidFill>
                  <a:srgbClr val="111111"/>
                </a:solidFill>
                <a:ea typeface="+mn-lt"/>
                <a:cs typeface="+mn-lt"/>
              </a:rPr>
              <a:t> </a:t>
            </a:r>
            <a:r>
              <a:rPr lang="en-US" sz="2000" b="1">
                <a:solidFill>
                  <a:srgbClr val="111111"/>
                </a:solidFill>
                <a:ea typeface="+mn-lt"/>
                <a:cs typeface="+mn-lt"/>
              </a:rPr>
              <a:t>Aids in recovery and reduces post-workout fatigue.</a:t>
            </a:r>
            <a:endParaRPr lang="en-US" sz="200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92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64" y="102021"/>
            <a:ext cx="9779183" cy="1744415"/>
          </a:xfrm>
        </p:spPr>
        <p:txBody>
          <a:bodyPr/>
          <a:lstStyle/>
          <a:p>
            <a:r>
              <a:rPr lang="en-US"/>
              <a:t>Activation of Learning – Jan.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65" y="2017467"/>
            <a:ext cx="9779182" cy="33668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romanLcPeriod"/>
            </a:pPr>
            <a:r>
              <a:rPr lang="en-US"/>
              <a:t>What is one challenge that  prevents you from being physically active?</a:t>
            </a:r>
          </a:p>
          <a:p>
            <a:pPr marL="514350" indent="-514350">
              <a:buAutoNum type="romanLcPeriod"/>
            </a:pPr>
            <a:r>
              <a:rPr lang="en-US"/>
              <a:t>List 3 physical activities you enjoy most.</a:t>
            </a:r>
          </a:p>
          <a:p>
            <a:pPr marL="514350" indent="-514350">
              <a:buAutoNum type="romanLcPeriod"/>
            </a:pPr>
            <a:r>
              <a:rPr lang="en-US"/>
              <a:t>What is one area of personal fitness you want to improve on this semester?</a:t>
            </a:r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8DD4-4828-CE87-0C5C-42BE175E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71600"/>
            <a:ext cx="5486400" cy="4114800"/>
          </a:xfrm>
        </p:spPr>
        <p:txBody>
          <a:bodyPr/>
          <a:lstStyle/>
          <a:p>
            <a:r>
              <a:rPr lang="en-US"/>
              <a:t>Rules and Expectations Review</a:t>
            </a:r>
          </a:p>
        </p:txBody>
      </p:sp>
      <p:pic>
        <p:nvPicPr>
          <p:cNvPr id="10" name="Picture Placeholder 9" descr="Close-up of person writing in notebook while typing on a laptop">
            <a:extLst>
              <a:ext uri="{FF2B5EF4-FFF2-40B4-BE49-F238E27FC236}">
                <a16:creationId xmlns:a16="http://schemas.microsoft.com/office/drawing/2014/main" id="{FCA2FB5B-570E-D181-A4B1-1DCB61C089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819" r="16819"/>
          <a:stretch/>
        </p:blipFill>
        <p:spPr>
          <a:xfrm>
            <a:off x="7183438" y="1168400"/>
            <a:ext cx="4500562" cy="4521200"/>
          </a:xfrm>
        </p:spPr>
      </p:pic>
    </p:spTree>
    <p:extLst>
      <p:ext uri="{BB962C8B-B14F-4D97-AF65-F5344CB8AC3E}">
        <p14:creationId xmlns:p14="http://schemas.microsoft.com/office/powerpoint/2010/main" val="366267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17EE-359C-B989-5CC7-53DF4820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Sports Activation of Learning – Jan.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E064-EEDF-CD2C-F308-34AE1FB55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65" y="2017467"/>
            <a:ext cx="9779182" cy="381385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u="sng" dirty="0"/>
              <a:t>Part A</a:t>
            </a:r>
          </a:p>
          <a:p>
            <a:pPr marL="514350" indent="-514350">
              <a:buAutoNum type="romanLcPeriod"/>
            </a:pPr>
            <a:r>
              <a:rPr lang="en-US" dirty="0"/>
              <a:t>Refer to and consider your responses</a:t>
            </a:r>
            <a:r>
              <a:rPr lang="en-US" dirty="0">
                <a:solidFill>
                  <a:srgbClr val="000000"/>
                </a:solidFill>
              </a:rPr>
              <a:t> from </a:t>
            </a:r>
            <a:r>
              <a:rPr lang="en-US" dirty="0"/>
              <a:t>yesterday's </a:t>
            </a:r>
            <a:r>
              <a:rPr lang="en-US" dirty="0">
                <a:solidFill>
                  <a:srgbClr val="000000"/>
                </a:solidFill>
              </a:rPr>
              <a:t>activation of </a:t>
            </a:r>
            <a:r>
              <a:rPr lang="en-US" dirty="0"/>
              <a:t>learning. </a:t>
            </a:r>
            <a:r>
              <a:rPr lang="en-US" dirty="0">
                <a:solidFill>
                  <a:srgbClr val="000000"/>
                </a:solidFill>
              </a:rPr>
              <a:t>Based on </a:t>
            </a:r>
            <a:r>
              <a:rPr lang="en-US" dirty="0"/>
              <a:t>those </a:t>
            </a:r>
            <a:r>
              <a:rPr lang="en-US" dirty="0">
                <a:solidFill>
                  <a:srgbClr val="000000"/>
                </a:solidFill>
              </a:rPr>
              <a:t>responses,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dirty="0"/>
              <a:t>create a fitness S.M.A.R.T Goal for this semester.</a:t>
            </a:r>
          </a:p>
          <a:p>
            <a:pPr marL="971550" lvl="1" indent="-514350">
              <a:buFont typeface="Courier New" panose="020B0604020202020204" pitchFamily="34" charset="0"/>
              <a:buChar char="o"/>
            </a:pPr>
            <a:r>
              <a:rPr lang="en-US"/>
              <a:t>Things to consider: Muscular strength, muscular endurance, cardiorespiratory endurance, flexibility, and body composition (5 components of </a:t>
            </a:r>
            <a:r>
              <a:rPr lang="en-US" dirty="0"/>
              <a:t>fitness)</a:t>
            </a:r>
          </a:p>
          <a:p>
            <a:r>
              <a:rPr lang="en-US" b="1" u="sng" dirty="0"/>
              <a:t>Part B</a:t>
            </a:r>
          </a:p>
          <a:p>
            <a:pPr marL="514350" indent="-514350">
              <a:buAutoNum type="romanLcPeriod"/>
            </a:pPr>
            <a:r>
              <a:rPr lang="en-US" dirty="0"/>
              <a:t>What are the 3 components/phases of a workout?</a:t>
            </a:r>
          </a:p>
          <a:p>
            <a:pPr marL="514350" indent="-514350">
              <a:buAutoNum type="romanLcPeriod"/>
            </a:pPr>
            <a:r>
              <a:rPr lang="en-US" dirty="0"/>
              <a:t>What is the purpose for/goal of each component?</a:t>
            </a:r>
          </a:p>
        </p:txBody>
      </p:sp>
    </p:spTree>
    <p:extLst>
      <p:ext uri="{BB962C8B-B14F-4D97-AF65-F5344CB8AC3E}">
        <p14:creationId xmlns:p14="http://schemas.microsoft.com/office/powerpoint/2010/main" val="417653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7B47-621E-C347-2769-3C9435D4F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Targets and Success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CC5AC-C417-E4C9-A0C5-49881652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65" y="2017467"/>
            <a:ext cx="9779182" cy="3925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lphaUcPeriod"/>
            </a:pPr>
            <a:r>
              <a:rPr lang="en-US"/>
              <a:t>SMART GOALS</a:t>
            </a:r>
          </a:p>
          <a:p>
            <a:pPr marL="971550" lvl="1" indent="-514350">
              <a:buFont typeface="Courier New,monospace" panose="020B0604020202020204" pitchFamily="34" charset="0"/>
              <a:buChar char="o"/>
            </a:pPr>
            <a:r>
              <a:rPr lang="en-US"/>
              <a:t>Understand and define components of a SMART goal</a:t>
            </a:r>
          </a:p>
          <a:p>
            <a:pPr marL="971550" lvl="1" indent="-514350">
              <a:buFont typeface="Courier New,monospace" panose="020B0604020202020204" pitchFamily="34" charset="0"/>
              <a:buChar char="o"/>
            </a:pPr>
            <a:r>
              <a:rPr lang="en-US"/>
              <a:t>Create a personal fitness goal using the SMART framework</a:t>
            </a:r>
          </a:p>
          <a:p>
            <a:pPr marL="971550" lvl="1" indent="-514350">
              <a:buFont typeface="Courier New,monospace" panose="020B0604020202020204" pitchFamily="34" charset="0"/>
              <a:buChar char="o"/>
            </a:pPr>
            <a:r>
              <a:rPr lang="en-US"/>
              <a:t>Explain the importance of SMART goals for personal fitness and health</a:t>
            </a:r>
          </a:p>
          <a:p>
            <a:pPr marL="514350" indent="-514350">
              <a:buAutoNum type="alphaUcPeriod"/>
            </a:pPr>
            <a:r>
              <a:rPr lang="en-US"/>
              <a:t>PHASES OF A WORKOUT</a:t>
            </a:r>
            <a:endParaRPr lang="en-US" dirty="0"/>
          </a:p>
          <a:p>
            <a:pPr marL="971550" lvl="1" indent="-514350">
              <a:buFont typeface="Courier New"/>
              <a:buChar char="o"/>
            </a:pPr>
            <a:r>
              <a:rPr lang="en-US"/>
              <a:t>Identify and explain the different phases of a workout</a:t>
            </a:r>
            <a:endParaRPr lang="en-US" dirty="0"/>
          </a:p>
          <a:p>
            <a:pPr marL="971550" lvl="1" indent="-514350">
              <a:buFont typeface="Courier New"/>
              <a:buChar char="o"/>
            </a:pPr>
            <a:r>
              <a:rPr lang="en-US"/>
              <a:t>Understand the purpose and benefits of each phase</a:t>
            </a:r>
            <a:endParaRPr lang="en-US" dirty="0"/>
          </a:p>
          <a:p>
            <a:pPr marL="971550" lvl="1" indent="-514350">
              <a:buFont typeface="Courier New"/>
              <a:buChar char="o"/>
            </a:pPr>
            <a:r>
              <a:rPr lang="en-US"/>
              <a:t>Be able to demonstrate each phase appropriately</a:t>
            </a:r>
            <a:endParaRPr lang="en-US" dirty="0"/>
          </a:p>
          <a:p>
            <a:pPr marL="971550" lvl="1" indent="-514350">
              <a:buFont typeface="Courier New" panose="020B0604020202020204" pitchFamily="34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628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9BCA-1C5B-74B9-69D0-40044534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S.M.A.R.T Goal(s)</a:t>
            </a:r>
          </a:p>
        </p:txBody>
      </p:sp>
      <p:pic>
        <p:nvPicPr>
          <p:cNvPr id="4" name="Picture Placeholder 3" descr="Woman in workout clothes">
            <a:extLst>
              <a:ext uri="{FF2B5EF4-FFF2-40B4-BE49-F238E27FC236}">
                <a16:creationId xmlns:a16="http://schemas.microsoft.com/office/drawing/2014/main" id="{0D980725-297E-30D3-A9BA-9795084DF8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819" r="16819"/>
          <a:stretch/>
        </p:blipFill>
        <p:spPr/>
      </p:pic>
    </p:spTree>
    <p:extLst>
      <p:ext uri="{BB962C8B-B14F-4D97-AF65-F5344CB8AC3E}">
        <p14:creationId xmlns:p14="http://schemas.microsoft.com/office/powerpoint/2010/main" val="3843221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C43D8-652D-7D55-1305-29415925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S.M.A.R.T Goal(s)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2A8F2-5CB5-A452-954A-430ED105A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b="1" u="sng"/>
              <a:t>Specific:</a:t>
            </a:r>
            <a:r>
              <a:rPr lang="en-US"/>
              <a:t> What exactly do you want to achieve?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b="1" u="sng"/>
              <a:t>Measurable:</a:t>
            </a:r>
            <a:r>
              <a:rPr lang="en-US"/>
              <a:t> How will you track your progress?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b="1" u="sng"/>
              <a:t>Achievable:</a:t>
            </a:r>
            <a:r>
              <a:rPr lang="en-US"/>
              <a:t> Is your goal realistic given your current fitness level and resources?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b="1" u="sng"/>
              <a:t>Relevant:</a:t>
            </a:r>
            <a:r>
              <a:rPr lang="en-US"/>
              <a:t> Why is this goal important to you?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b="1" u="sng"/>
              <a:t>Timebound:</a:t>
            </a:r>
            <a:r>
              <a:rPr lang="en-US"/>
              <a:t> What is your timeline for achieving this goal?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i="1"/>
              <a:t>Example: "I want to increase my endurance by running a mile under 8 minutes by the end of the semester."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7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6CD7-44DA-A717-1AD8-48817610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Components/Phases of a Workout</a:t>
            </a:r>
          </a:p>
        </p:txBody>
      </p:sp>
      <p:pic>
        <p:nvPicPr>
          <p:cNvPr id="4" name="Picture Placeholder 3" descr="Men lifting barbells in gym">
            <a:extLst>
              <a:ext uri="{FF2B5EF4-FFF2-40B4-BE49-F238E27FC236}">
                <a16:creationId xmlns:a16="http://schemas.microsoft.com/office/drawing/2014/main" id="{83742435-3F1C-8E7E-D4DD-F77D79CD99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819" r="16819"/>
          <a:stretch/>
        </p:blipFill>
        <p:spPr/>
      </p:pic>
    </p:spTree>
    <p:extLst>
      <p:ext uri="{BB962C8B-B14F-4D97-AF65-F5344CB8AC3E}">
        <p14:creationId xmlns:p14="http://schemas.microsoft.com/office/powerpoint/2010/main" val="2623784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8D06-8E39-FFA6-4C00-D2B1520C5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Phases of a Workout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82064-ACBC-4100-6DB1-98CB486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romanLcPeriod"/>
            </a:pPr>
            <a:r>
              <a:rPr lang="en-US"/>
              <a:t>Warm up </a:t>
            </a:r>
          </a:p>
          <a:p>
            <a:pPr marL="514350" indent="-514350">
              <a:buAutoNum type="romanLcPeriod"/>
            </a:pPr>
            <a:r>
              <a:rPr lang="en-US"/>
              <a:t>Workout</a:t>
            </a:r>
          </a:p>
          <a:p>
            <a:pPr marL="514350" indent="-514350">
              <a:buAutoNum type="romanLcPeriod"/>
            </a:pPr>
            <a:r>
              <a:rPr lang="en-US"/>
              <a:t>Cool down</a:t>
            </a:r>
          </a:p>
        </p:txBody>
      </p:sp>
    </p:spTree>
    <p:extLst>
      <p:ext uri="{BB962C8B-B14F-4D97-AF65-F5344CB8AC3E}">
        <p14:creationId xmlns:p14="http://schemas.microsoft.com/office/powerpoint/2010/main" val="20969166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331398_Win32_SL_V13" id="{C59E605D-C281-4A06-BDA0-E97A35AC3AA8}" vid="{25D1D206-DA25-4050-926A-BD6D3A1B50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440a9b46-78a3-4ec3-aaf9-cb265e8b4dc7" xsi:nil="true"/>
    <_activity xmlns="440a9b46-78a3-4ec3-aaf9-cb265e8b4dc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C1DB1DD45BD041863DC947D6A20EAD" ma:contentTypeVersion="18" ma:contentTypeDescription="Create a new document." ma:contentTypeScope="" ma:versionID="6d0c458d9494c8e294b3ef57855b8bdb">
  <xsd:schema xmlns:xsd="http://www.w3.org/2001/XMLSchema" xmlns:xs="http://www.w3.org/2001/XMLSchema" xmlns:p="http://schemas.microsoft.com/office/2006/metadata/properties" xmlns:ns3="440a9b46-78a3-4ec3-aaf9-cb265e8b4dc7" xmlns:ns4="7874e264-af70-4328-b507-da615942586d" targetNamespace="http://schemas.microsoft.com/office/2006/metadata/properties" ma:root="true" ma:fieldsID="90288029c5c77d8f471f3e6523bfe8e8" ns3:_="" ns4:_="">
    <xsd:import namespace="440a9b46-78a3-4ec3-aaf9-cb265e8b4dc7"/>
    <xsd:import namespace="7874e264-af70-4328-b507-da61594258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a9b46-78a3-4ec3-aaf9-cb265e8b4d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4e264-af70-4328-b507-da61594258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E52C7A-8834-4F18-859F-7167A187E138}">
  <ds:schemaRefs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40a9b46-78a3-4ec3-aaf9-cb265e8b4dc7"/>
    <ds:schemaRef ds:uri="http://schemas.microsoft.com/office/2006/metadata/properties"/>
    <ds:schemaRef ds:uri="http://schemas.microsoft.com/office/infopath/2007/PartnerControls"/>
    <ds:schemaRef ds:uri="7874e264-af70-4328-b507-da615942586d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31D3D4E-040D-4F59-9215-B1F04B81B9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4E7042-7DBF-4302-8CD9-B38DFBB989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0a9b46-78a3-4ec3-aaf9-cb265e8b4dc7"/>
    <ds:schemaRef ds:uri="7874e264-af70-4328-b507-da61594258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559</Words>
  <Application>Microsoft Office PowerPoint</Application>
  <PresentationFormat>Widescreen</PresentationFormat>
  <Paragraphs>65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Courier New</vt:lpstr>
      <vt:lpstr>Courier New,monospace</vt:lpstr>
      <vt:lpstr>Tenorite</vt:lpstr>
      <vt:lpstr>Times New Roman</vt:lpstr>
      <vt:lpstr>Wingdings</vt:lpstr>
      <vt:lpstr>Custom</vt:lpstr>
      <vt:lpstr>Spring '25</vt:lpstr>
      <vt:lpstr>Activation of Learning – Jan. 6</vt:lpstr>
      <vt:lpstr>Rules and Expectations Review</vt:lpstr>
      <vt:lpstr>Team Sports Activation of Learning – Jan. 7</vt:lpstr>
      <vt:lpstr>Learning Targets and Success Criteria</vt:lpstr>
      <vt:lpstr>S.M.A.R.T Goal(s)</vt:lpstr>
      <vt:lpstr>S.M.A.R.T Goal(s)</vt:lpstr>
      <vt:lpstr>Components/Phases of a Workout</vt:lpstr>
      <vt:lpstr>Phases of a Workout</vt:lpstr>
      <vt:lpstr>Warm Up</vt:lpstr>
      <vt:lpstr>Workout</vt:lpstr>
      <vt:lpstr>Cool Down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'25</dc:title>
  <dc:creator>Thomas, Dartayvia</dc:creator>
  <cp:lastModifiedBy>Thomas, Dartayvia</cp:lastModifiedBy>
  <cp:revision>71</cp:revision>
  <dcterms:created xsi:type="dcterms:W3CDTF">2025-01-06T12:07:16Z</dcterms:created>
  <dcterms:modified xsi:type="dcterms:W3CDTF">2025-01-07T13:07:58Z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0x01010036C1DB1DD45BD041863DC947D6A20EAD</vt:lpwstr>
  </property>
</Properties>
</file>